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71" r:id="rId9"/>
    <p:sldId id="264" r:id="rId10"/>
    <p:sldId id="268" r:id="rId11"/>
    <p:sldId id="265" r:id="rId12"/>
    <p:sldId id="266" r:id="rId13"/>
    <p:sldId id="267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1DD3"/>
    <a:srgbClr val="004158"/>
    <a:srgbClr val="721179"/>
    <a:srgbClr val="F3BFE9"/>
    <a:srgbClr val="EFB2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83F2ED-2A28-40C3-A0D2-7CC819BE6DBB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47592-97E9-4AB1-B03C-1317F498FD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156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ЕТ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47592-97E9-4AB1-B03C-1317F498FDE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7000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7000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7000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7000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7000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7000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7000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7000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7000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7000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7000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3BFE9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7000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0"/>
            <a:ext cx="878687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54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61DD3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ПРАВИЛА  ДОРОЖНОГО ДВИЖЕНИЯ ДЛЯ ВЕЛОСИПЕДИСТОВ</a:t>
            </a:r>
            <a:endParaRPr lang="ru-RU" sz="5400" b="1" i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C61DD3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61555" y="2967335"/>
            <a:ext cx="4988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 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8" name="Содержимое 7" descr="2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214546" y="2571744"/>
            <a:ext cx="4856163" cy="4049713"/>
          </a:xfrm>
          <a:ln w="57150">
            <a:solidFill>
              <a:srgbClr val="C61DD3"/>
            </a:solidFill>
          </a:ln>
        </p:spPr>
      </p:pic>
    </p:spTree>
  </p:cSld>
  <p:clrMapOvr>
    <a:masterClrMapping/>
  </p:clrMapOvr>
  <p:transition spd="med" advClick="0" advTm="6000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86182" y="3143248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214290"/>
            <a:ext cx="8286776" cy="33147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1" algn="ctr"/>
            <a:r>
              <a:rPr lang="ru-RU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490" b="1" i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61DD3"/>
                </a:soli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КОЛОННЫ ВЕЛОСИПЕДИСТОВ,  </a:t>
            </a:r>
            <a:r>
              <a:rPr lang="ru-RU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ПРИ  ДВИЖЕНИИ НА ПРОЕЗЖЕЙ  ЧАСТИ,  ДОЛЖНЫ  БЫТЬ РАЗДЕЛЕНЫ НА ГРУППЫ  ПО  10  ВЕЛОСИПЕДИСТОВ.</a:t>
            </a:r>
          </a:p>
          <a:p>
            <a:pPr lvl="1" algn="ctr"/>
            <a:r>
              <a:rPr lang="ru-RU" sz="3490" b="1" i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61DD3"/>
                </a:soli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Расстояние </a:t>
            </a:r>
            <a:r>
              <a:rPr lang="ru-RU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между  группами  должно  составлять  8 - 10  метров </a:t>
            </a:r>
          </a:p>
        </p:txBody>
      </p:sp>
      <p:pic>
        <p:nvPicPr>
          <p:cNvPr id="7" name="Содержимое 6" descr="800pxmilitarycyclistsinpu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3500438"/>
            <a:ext cx="4583098" cy="3116988"/>
          </a:xfrm>
          <a:prstGeom prst="rect">
            <a:avLst/>
          </a:prstGeom>
          <a:ln w="57150">
            <a:solidFill>
              <a:srgbClr val="C61DD3"/>
            </a:solidFill>
          </a:ln>
        </p:spPr>
      </p:pic>
    </p:spTree>
  </p:cSld>
  <p:clrMapOvr>
    <a:masterClrMapping/>
  </p:clrMapOvr>
  <p:transition spd="med" advClick="0" advTm="7000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86182" y="3143248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14290"/>
            <a:ext cx="9358346" cy="33147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НА  НЕРЕГУЛИРУЕМОМ </a:t>
            </a:r>
            <a:r>
              <a:rPr lang="en-US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 </a:t>
            </a:r>
            <a:r>
              <a:rPr lang="ru-RU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ПЕРЕСЕЧЕНИИ ВЕЛОСИПЕДНОЙ </a:t>
            </a:r>
            <a:r>
              <a:rPr lang="en-US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ДОРОЖКИ </a:t>
            </a:r>
            <a:r>
              <a:rPr lang="en-US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С </a:t>
            </a:r>
            <a:r>
              <a:rPr lang="en-US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ДОРОГОЙ</a:t>
            </a:r>
          </a:p>
          <a:p>
            <a:r>
              <a:rPr lang="ru-RU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( ЕСЛИ ЭТО ПЕРЕСЕЧЕНИЕ НЕ НА ПЕРЕКРЕСТКЕ) </a:t>
            </a:r>
          </a:p>
          <a:p>
            <a:r>
              <a:rPr lang="ru-RU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ВЕЛОСИПЕДИСТЫ </a:t>
            </a:r>
            <a:r>
              <a:rPr lang="en-US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490" b="1" i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61DD3"/>
                </a:soli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ДОЛЖНЫ</a:t>
            </a:r>
            <a:r>
              <a:rPr lang="ru-RU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УСТУПИТЬ ДОРОГУ </a:t>
            </a:r>
            <a:r>
              <a:rPr lang="en-US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ТРАНСПОРТНЫМ</a:t>
            </a:r>
            <a:r>
              <a:rPr lang="en-US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СРЕДСТВАМ, </a:t>
            </a:r>
          </a:p>
          <a:p>
            <a:r>
              <a:rPr lang="ru-RU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ДВИЖУЩИМСЯ </a:t>
            </a:r>
            <a:r>
              <a:rPr lang="en-US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ПО </a:t>
            </a:r>
            <a:r>
              <a:rPr lang="en-US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ЭТОЙ</a:t>
            </a:r>
            <a:r>
              <a:rPr lang="en-US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ДОРОГЕ</a:t>
            </a:r>
          </a:p>
        </p:txBody>
      </p:sp>
      <p:pic>
        <p:nvPicPr>
          <p:cNvPr id="8" name="Содержимое 7" descr="288384b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857488" y="3571876"/>
            <a:ext cx="4000528" cy="3003399"/>
          </a:xfrm>
          <a:ln w="57150">
            <a:solidFill>
              <a:srgbClr val="C61DD3"/>
            </a:solidFill>
          </a:ln>
        </p:spPr>
      </p:pic>
    </p:spTree>
  </p:cSld>
  <p:clrMapOvr>
    <a:masterClrMapping/>
  </p:clrMapOvr>
  <p:transition spd="med" advClick="0" advTm="7000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86182" y="3143248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214290"/>
            <a:ext cx="75724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61DD3"/>
                </a:soli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ВЕЛОСИПЕДИСТ,  ПРЕДПОЛАГАЮЩИЙ</a:t>
            </a:r>
          </a:p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61DD3"/>
                </a:soli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ОСУЩЕСТВИТЬ  ПОВОРОТ  ИЛИ ОСТАНОВИТЬСЯ,  ДОЛЖЕН  ПОДАВАТЬ ОПРЕДЕЛЕННЫЕ  СИГНАЛЫ: 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2643182"/>
            <a:ext cx="74295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 СИГНАЛУ  </a:t>
            </a:r>
            <a:r>
              <a:rPr lang="ru-RU" sz="3200" b="1" i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61DD3"/>
                </a:soli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ЛЕВОГО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61DD3"/>
                </a:soli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ПОВОРОТА – СООТВЕТСТВУЕТ  ВЫТЯНУТАЯ В СТОРОНУ  </a:t>
            </a:r>
            <a:r>
              <a:rPr lang="ru-RU" sz="3200" b="1" i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61DD3"/>
                </a:soli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ЛЕВАЯ РУКА</a:t>
            </a:r>
            <a:endParaRPr lang="ru-RU" sz="3200" i="1" u="sng" dirty="0">
              <a:solidFill>
                <a:srgbClr val="C61DD3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4643446"/>
            <a:ext cx="835824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 СИГНАЛУ  </a:t>
            </a:r>
            <a:r>
              <a:rPr lang="ru-RU" sz="3200" b="1" i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61DD3"/>
                </a:soli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ПРАВОГО</a:t>
            </a:r>
            <a:r>
              <a:rPr lang="ru-RU" sz="3200" b="1" i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ПОВОРОТА  – СООТВЕТСТВУЕТ  ВЫТЯНУТАЯ 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В СТОРОНУ  </a:t>
            </a:r>
            <a:r>
              <a:rPr lang="ru-RU" sz="3200" b="1" i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61DD3"/>
                </a:soli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ПРАВАЯ РУКА</a:t>
            </a:r>
            <a:endParaRPr lang="ru-RU" sz="3200" i="1" u="sng" dirty="0">
              <a:solidFill>
                <a:srgbClr val="C61DD3"/>
              </a:solidFill>
            </a:endParaRPr>
          </a:p>
        </p:txBody>
      </p:sp>
    </p:spTree>
  </p:cSld>
  <p:clrMapOvr>
    <a:masterClrMapping/>
  </p:clrMapOvr>
  <p:transition spd="med" advClick="0" advTm="7000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86182" y="3143248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714356"/>
            <a:ext cx="8286776" cy="45458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1"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 </a:t>
            </a:r>
            <a:r>
              <a:rPr lang="ru-RU" sz="4000" b="1" i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61DD3"/>
                </a:soli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ПЕРЕВОЗИТЬ  ДЕТЕЙ  НА  ВЕЛОСИПЕДЕ  РАЗРЕШЕНО:</a:t>
            </a:r>
          </a:p>
          <a:p>
            <a:pPr lvl="1" algn="ctr"/>
            <a:endParaRPr lang="ru-RU" sz="3490" b="1" i="1" u="sng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61DD3"/>
              </a:solidFill>
              <a:effectLst>
                <a:glow rad="101600">
                  <a:schemeClr val="bg1">
                    <a:alpha val="6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  <a:p>
            <a:pPr lvl="1" algn="ctr"/>
            <a:r>
              <a:rPr lang="ru-RU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ЕСЛИ  РЕБЕНОК МЛАДШЕ  7  ЛЕТ,</a:t>
            </a:r>
          </a:p>
          <a:p>
            <a:pPr lvl="1" algn="ctr"/>
            <a:r>
              <a:rPr lang="ru-RU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ПРИ НАЛИЧИИ ДОПОЛНИТЕЛЬНОГО  СПЕЦИАЛЬНОГО СИДЕНЬЯ,  ОБОРУДОВАННОГО НАДЕЖНЫМИ ПОДНОЖКАМИ</a:t>
            </a:r>
          </a:p>
        </p:txBody>
      </p:sp>
    </p:spTree>
  </p:cSld>
  <p:clrMapOvr>
    <a:masterClrMapping/>
  </p:clrMapOvr>
  <p:transition spd="med" advClick="0" advTm="7000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0"/>
            <a:ext cx="878687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61DD3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СТРОГО СОБЛЮДАЙТЕ ПРАВИЛА  ДОРОЖНОГО ДВИЖЕНИЯ!</a:t>
            </a:r>
            <a:endParaRPr lang="ru-RU" sz="5400" b="1" i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C61DD3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61555" y="2967335"/>
            <a:ext cx="4988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 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8" name="Содержимое 7" descr="665856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857488" y="2643182"/>
            <a:ext cx="3614734" cy="3975929"/>
          </a:xfrm>
          <a:ln w="57150">
            <a:solidFill>
              <a:srgbClr val="C61DD3"/>
            </a:solidFill>
          </a:ln>
        </p:spPr>
      </p:pic>
    </p:spTree>
  </p:cSld>
  <p:clrMapOvr>
    <a:masterClrMapping/>
  </p:clrMapOvr>
  <p:transition spd="med" advClick="0" advTm="7000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86182" y="3143248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214290"/>
            <a:ext cx="8286776" cy="33147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ДАВАЙТЕ </a:t>
            </a:r>
            <a:r>
              <a:rPr lang="en-US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НЕ </a:t>
            </a:r>
            <a:r>
              <a:rPr lang="en-US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БУДЕМ </a:t>
            </a:r>
            <a:r>
              <a:rPr lang="en-US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ЗАБЫВАТЬ </a:t>
            </a:r>
            <a:r>
              <a:rPr lang="en-US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О </a:t>
            </a:r>
            <a:r>
              <a:rPr lang="en-US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ТОМ, ЧТО</a:t>
            </a:r>
            <a:r>
              <a:rPr lang="en-US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ВЕЛОСИПЕД </a:t>
            </a:r>
            <a:r>
              <a:rPr lang="en-US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-</a:t>
            </a:r>
            <a:r>
              <a:rPr lang="en-US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ЭТО</a:t>
            </a:r>
            <a:r>
              <a:rPr lang="en-US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ТОЖЕ </a:t>
            </a:r>
            <a:r>
              <a:rPr lang="ru-RU" sz="3490" b="1" i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61DD3"/>
                </a:soli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ТРАНСПОРТНОЕ СРЕДСТВО,</a:t>
            </a:r>
            <a:endParaRPr lang="en-US" sz="3490" b="1" i="1" u="sng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61DD3"/>
              </a:solidFill>
              <a:effectLst>
                <a:glow rad="101600">
                  <a:schemeClr val="bg1">
                    <a:alpha val="6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3490" b="1" i="1" u="sng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61DD3"/>
              </a:solidFill>
              <a:effectLst>
                <a:glow rad="101600">
                  <a:schemeClr val="bg1">
                    <a:alpha val="6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А</a:t>
            </a:r>
            <a:r>
              <a:rPr lang="en-US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ВЕЛОСИПЕДИСТ – </a:t>
            </a:r>
            <a:r>
              <a:rPr lang="en-US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УЧАСТНИК </a:t>
            </a:r>
            <a:r>
              <a:rPr lang="ru-RU" sz="3490" b="1" i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61DD3"/>
                </a:soli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ДОРОЖНОГО </a:t>
            </a:r>
            <a:r>
              <a:rPr lang="en-US" sz="3490" b="1" i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61DD3"/>
                </a:soli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490" b="1" i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61DD3"/>
                </a:soli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ДВИЖЕНИЯ!</a:t>
            </a:r>
            <a:endParaRPr lang="ru-RU" sz="3490" b="1" i="1" u="sng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61DD3"/>
              </a:solidFill>
              <a:effectLst>
                <a:glow rad="101600">
                  <a:schemeClr val="bg1">
                    <a:alpha val="6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Содержимое 6" descr="IMG_1507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643174" y="3643314"/>
            <a:ext cx="4349568" cy="3014337"/>
          </a:xfrm>
          <a:ln w="38100">
            <a:solidFill>
              <a:srgbClr val="C61DD3"/>
            </a:solidFill>
          </a:ln>
        </p:spPr>
      </p:pic>
    </p:spTree>
  </p:cSld>
  <p:clrMapOvr>
    <a:masterClrMapping/>
  </p:clrMapOvr>
  <p:transition spd="med" advClick="0" advTm="7000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86182" y="3143248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14290"/>
            <a:ext cx="8643966" cy="22406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ДВИЖЕНИЕ </a:t>
            </a:r>
            <a:r>
              <a:rPr lang="en-US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49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ВЕЛОСИПЕДиста</a:t>
            </a:r>
            <a:r>
              <a:rPr lang="ru-RU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 </a:t>
            </a:r>
            <a:r>
              <a:rPr lang="ru-RU" sz="3490" b="1" i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61DD3"/>
                </a:soli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ДОЛЖНО </a:t>
            </a:r>
            <a:r>
              <a:rPr lang="ru-RU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ОСУЩЕСТВЛЯТЬСЯ  ТОЛЬКО  ПО  КРАЙНЕЙ </a:t>
            </a:r>
            <a:r>
              <a:rPr lang="ru-RU" sz="3490" b="1" i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61DD3"/>
                </a:soli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ПРАВОЙ  ПОЛОСЕ </a:t>
            </a:r>
          </a:p>
          <a:p>
            <a:pPr algn="ctr"/>
            <a:r>
              <a:rPr lang="ru-RU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(НЕ  ДАЛЕЕ  ОДНОГО  МЕТРА  ОТ  БАРДЮРА)</a:t>
            </a:r>
          </a:p>
        </p:txBody>
      </p:sp>
      <p:pic>
        <p:nvPicPr>
          <p:cNvPr id="11" name="Содержимое 10" descr="cyclist110906_228x277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786050" y="2428868"/>
            <a:ext cx="3457584" cy="4200661"/>
          </a:xfrm>
          <a:ln w="57150">
            <a:solidFill>
              <a:srgbClr val="C61DD3"/>
            </a:solidFill>
          </a:ln>
        </p:spPr>
      </p:pic>
    </p:spTree>
  </p:cSld>
  <p:clrMapOvr>
    <a:masterClrMapping/>
  </p:clrMapOvr>
  <p:transition spd="med" advClick="0" advTm="7000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86182" y="3143248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42852"/>
            <a:ext cx="8286776" cy="22406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НА  ТРОТУАРЫ  И  ПЕШЕХОДНЫЕ ДОРОЖКИ  </a:t>
            </a:r>
            <a:r>
              <a:rPr lang="ru-RU" sz="3490" b="1" i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61DD3"/>
                </a:soli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РАЗРЕШАЕТСЯ </a:t>
            </a:r>
            <a:r>
              <a:rPr lang="ru-RU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 </a:t>
            </a:r>
            <a:r>
              <a:rPr lang="ru-RU" sz="349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зАЕЗЖАТЬ</a:t>
            </a:r>
            <a:r>
              <a:rPr lang="ru-RU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, ЕСЛИ  ЭТО  НЕ  СОЗДАСТ  ПОМЕХ ПЕШЕХОДАМ</a:t>
            </a:r>
          </a:p>
        </p:txBody>
      </p:sp>
      <p:pic>
        <p:nvPicPr>
          <p:cNvPr id="7" name="Содержимое 6" descr="1606-velosipedist_pomladshe_kazhetsya_bolee_osvedomlen_o_pravilah_dorozhnogo_dvizheniya_on_sobralsya_peresekati_dorogu_peshkom.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571603" y="2428868"/>
            <a:ext cx="5977038" cy="4143404"/>
          </a:xfrm>
          <a:ln w="57150">
            <a:solidFill>
              <a:srgbClr val="C61DD3"/>
            </a:solidFill>
          </a:ln>
        </p:spPr>
      </p:pic>
    </p:spTree>
  </p:cSld>
  <p:clrMapOvr>
    <a:masterClrMapping/>
  </p:clrMapOvr>
  <p:transition spd="med" advClick="0" advTm="7000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86182" y="3143248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85728"/>
            <a:ext cx="8286776" cy="38518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ПРЕЖДЕ,  ЧЕМ  ВЫЕХАТЬ  НА  ДОРОГУ, ВЕЛОСИПЕДИСТ  </a:t>
            </a:r>
            <a:r>
              <a:rPr lang="ru-RU" sz="3490" b="1" i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61DD3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ОБЯЗАН:</a:t>
            </a:r>
          </a:p>
          <a:p>
            <a:pPr algn="ctr"/>
            <a:r>
              <a:rPr lang="ru-RU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 ПРОВЕРИТЬ  ТЕХНИЧЕСКОЕ СОСТОЯНИЕ ТРАНСПОРТНОГО  СРЕДСТВА,</a:t>
            </a:r>
          </a:p>
          <a:p>
            <a:pPr algn="ctr"/>
            <a:r>
              <a:rPr lang="ru-RU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 В  ОСОБЕННОСТИ:</a:t>
            </a:r>
          </a:p>
          <a:p>
            <a:pPr algn="ctr"/>
            <a:r>
              <a:rPr lang="ru-RU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490" b="1" i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61DD3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РУЛЕВОГО  УПРАВЛЕНИЯ </a:t>
            </a:r>
          </a:p>
          <a:p>
            <a:pPr algn="ctr"/>
            <a:r>
              <a:rPr lang="ru-RU" sz="3490" b="1" i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61DD3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И  ТОРМОЗНОЙ  СИСТЕМЫ!  </a:t>
            </a:r>
          </a:p>
        </p:txBody>
      </p:sp>
      <p:pic>
        <p:nvPicPr>
          <p:cNvPr id="7" name="Содержимое 6" descr="1303120518_velo.jpe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643174" y="4286256"/>
            <a:ext cx="4572000" cy="2382837"/>
          </a:xfrm>
          <a:ln w="57150">
            <a:solidFill>
              <a:srgbClr val="C61DD3"/>
            </a:solidFill>
          </a:ln>
        </p:spPr>
      </p:pic>
    </p:spTree>
  </p:cSld>
  <p:clrMapOvr>
    <a:masterClrMapping/>
  </p:clrMapOvr>
  <p:transition spd="med" advClick="0" advTm="7000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86182" y="3143248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14290"/>
            <a:ext cx="9429816" cy="6000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490" b="1" i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61DD3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  ЗАПРЕЩАЕТСЯ </a:t>
            </a:r>
            <a:r>
              <a:rPr lang="ru-RU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БУКСИРОВКА ВЕЛОСИПЕДА, ЗА ИСКЛЮЧЕНИЕМ БУКСИРОВКОЙ ПРИЦЕПОМ</a:t>
            </a:r>
          </a:p>
          <a:p>
            <a:pPr algn="ctr"/>
            <a:endParaRPr lang="ru-RU" sz="349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01600">
                  <a:schemeClr val="bg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  </a:t>
            </a:r>
          </a:p>
          <a:p>
            <a:pPr algn="ctr">
              <a:buFont typeface="Wingdings" pitchFamily="2" charset="2"/>
              <a:buChar char="Ø"/>
            </a:pPr>
            <a:r>
              <a:rPr lang="ru-RU" sz="3490" b="1" i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61DD3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ЗАПРЕЩАЕТСЯ</a:t>
            </a:r>
            <a:r>
              <a:rPr lang="ru-RU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ПОВОРАЧИВАТЬ НАЛЕВО </a:t>
            </a:r>
          </a:p>
          <a:p>
            <a:pPr algn="ctr"/>
            <a:r>
              <a:rPr lang="ru-RU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ИЛИ РАЗВОРАЧИВАТЬСЯ НА ДОРОГАХ С ТРАМВАЙНЫМ ДВИЖЕНИЕМ </a:t>
            </a:r>
          </a:p>
          <a:p>
            <a:pPr algn="ctr"/>
            <a:r>
              <a:rPr lang="ru-RU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И НА ДОРОГАХ, ИМЕЮЩИХ БОЛЕЕ ОДНОЙ ПОЛОСЫ ДЛЯ ДВИЖЕНИЯ </a:t>
            </a:r>
          </a:p>
          <a:p>
            <a:pPr algn="ctr"/>
            <a:r>
              <a:rPr lang="ru-RU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В ДАННОМ НАПРАВЛЕНИИ</a:t>
            </a:r>
          </a:p>
          <a:p>
            <a:pPr>
              <a:buFont typeface="Wingdings" pitchFamily="2" charset="2"/>
              <a:buChar char="Ø"/>
            </a:pPr>
            <a:endParaRPr lang="ru-RU" sz="349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01600">
                  <a:schemeClr val="bg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 advClick="0" advTm="7000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86182" y="3143248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14290"/>
            <a:ext cx="9144000" cy="38518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3490" b="1" i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61DD3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  ЗАПРЕЩАЕТСЯ </a:t>
            </a:r>
            <a:r>
              <a:rPr lang="en-US" sz="3490" b="1" i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 ездить,  не  держась </a:t>
            </a:r>
          </a:p>
          <a:p>
            <a:pPr algn="ctr"/>
            <a:r>
              <a:rPr lang="ru-RU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 за  руль,  хотя  бы  одной  рукой</a:t>
            </a:r>
          </a:p>
          <a:p>
            <a:r>
              <a:rPr lang="ru-RU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  </a:t>
            </a:r>
          </a:p>
          <a:p>
            <a:pPr algn="ctr">
              <a:buFont typeface="Wingdings" pitchFamily="2" charset="2"/>
              <a:buChar char="Ø"/>
            </a:pPr>
            <a:r>
              <a:rPr lang="ru-RU" sz="3490" b="1" i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61DD3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ЗАПРЕЩАЕТСЯ</a:t>
            </a:r>
            <a:r>
              <a:rPr lang="ru-RU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   перевозить  груз,  который  выступает  более  чем  на  0,5 м  по </a:t>
            </a:r>
            <a:r>
              <a:rPr lang="ru-RU" sz="349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длинне</a:t>
            </a:r>
            <a:r>
              <a:rPr lang="ru-RU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  или  ширине  за  габариты,  или груз,  мешающий  управлению  </a:t>
            </a:r>
          </a:p>
        </p:txBody>
      </p:sp>
      <p:pic>
        <p:nvPicPr>
          <p:cNvPr id="7" name="Содержимое 6" descr="68475b393b2bd6c166b7a42284b21db9.perm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3025149" y="4071942"/>
            <a:ext cx="3411529" cy="2571768"/>
          </a:xfrm>
          <a:ln w="57150">
            <a:solidFill>
              <a:srgbClr val="C61DD3"/>
            </a:solidFill>
          </a:ln>
        </p:spPr>
      </p:pic>
    </p:spTree>
  </p:cSld>
  <p:clrMapOvr>
    <a:masterClrMapping/>
  </p:clrMapOvr>
  <p:transition spd="med" advClick="0" advTm="7000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86182" y="3143248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214290"/>
            <a:ext cx="8286776" cy="17035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1" algn="ctr">
              <a:buFont typeface="Wingdings" pitchFamily="2" charset="2"/>
              <a:buChar char="Ø"/>
            </a:pPr>
            <a:r>
              <a:rPr lang="ru-RU" sz="3490" b="1" i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61DD3"/>
                </a:soli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ЗАПРЕЩАЕТСЯ  </a:t>
            </a:r>
            <a:r>
              <a:rPr lang="ru-RU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ЕХАТЬ ПО ОСНОВНОЙ ДОРОГЕ, ЕСЛИ РЯДОМ ЕСТЬ ВЕЛОСИПЕДНАЯ ДОРОЖКА </a:t>
            </a:r>
          </a:p>
        </p:txBody>
      </p:sp>
      <p:pic>
        <p:nvPicPr>
          <p:cNvPr id="8" name="Содержимое 7" descr="vkolonna.pn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857356" y="2000240"/>
            <a:ext cx="6088716" cy="4656077"/>
          </a:xfrm>
          <a:ln w="57150">
            <a:solidFill>
              <a:srgbClr val="C61DD3"/>
            </a:solidFill>
          </a:ln>
        </p:spPr>
      </p:pic>
    </p:spTree>
  </p:cSld>
  <p:clrMapOvr>
    <a:masterClrMapping/>
  </p:clrMapOvr>
  <p:transition spd="med" advClick="0" advTm="7000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86182" y="3143248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000480" y="1000108"/>
            <a:ext cx="5143520" cy="438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buFont typeface="Wingdings" pitchFamily="2" charset="2"/>
              <a:buChar char="Ø"/>
            </a:pPr>
            <a:r>
              <a:rPr lang="ru-RU" sz="3490" b="1" i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61DD3"/>
                </a:soli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ПРИ ПОЛОМКЕ ВЕЛОСИПЕДА, </a:t>
            </a:r>
            <a:endParaRPr lang="en-US" sz="3490" b="1" i="1" u="sng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61DD3"/>
              </a:solidFill>
              <a:effectLst>
                <a:glow rad="101600">
                  <a:schemeClr val="bg1">
                    <a:alpha val="6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  <a:p>
            <a:pPr lvl="1" algn="ctr">
              <a:buFont typeface="Wingdings" pitchFamily="2" charset="2"/>
              <a:buChar char="Ø"/>
            </a:pPr>
            <a:r>
              <a:rPr lang="ru-RU" sz="349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НУЖНО ВЕСТИ ЕГО ПО ДОРОГЕ, ИДЯ В ПОПУТНОМ НАПРАВЛЕНИИ ДВИЖЕНИЯ ТРАНСПОРТА</a:t>
            </a:r>
          </a:p>
        </p:txBody>
      </p:sp>
      <p:pic>
        <p:nvPicPr>
          <p:cNvPr id="8" name="Содержимое 7" descr="muzhchina-v-kazachei-forme-idet-ryadom-s-velosipedom-0000286920-preview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428596" y="214290"/>
            <a:ext cx="4081666" cy="6286544"/>
          </a:xfrm>
          <a:ln w="57150">
            <a:solidFill>
              <a:srgbClr val="C61DD3"/>
            </a:solidFill>
          </a:ln>
        </p:spPr>
      </p:pic>
    </p:spTree>
  </p:cSld>
  <p:clrMapOvr>
    <a:masterClrMapping/>
  </p:clrMapOvr>
  <p:transition spd="med" advClick="0" advTm="7000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314</Words>
  <Application>Microsoft Office PowerPoint</Application>
  <PresentationFormat>Экран (4:3)</PresentationFormat>
  <Paragraphs>45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ПДД для велосипедистов</dc:title>
  <dc:creator>Мандросова Жанна Борисовна</dc:creator>
  <cp:lastModifiedBy>Елена</cp:lastModifiedBy>
  <cp:revision>22</cp:revision>
  <dcterms:modified xsi:type="dcterms:W3CDTF">2014-09-23T11:10:04Z</dcterms:modified>
</cp:coreProperties>
</file>